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4"/>
  </p:notesMasterIdLst>
  <p:sldIdLst>
    <p:sldId id="292" r:id="rId2"/>
    <p:sldId id="293" r:id="rId3"/>
    <p:sldId id="294" r:id="rId4"/>
    <p:sldId id="282" r:id="rId5"/>
    <p:sldId id="287" r:id="rId6"/>
    <p:sldId id="283" r:id="rId7"/>
    <p:sldId id="291" r:id="rId8"/>
    <p:sldId id="290" r:id="rId9"/>
    <p:sldId id="289" r:id="rId10"/>
    <p:sldId id="298" r:id="rId11"/>
    <p:sldId id="296" r:id="rId12"/>
    <p:sldId id="29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F11A0-897E-4A50-A655-CCEA94C5C646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FF406-5964-482E-83E7-F23F4A0D509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2939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8BBC2-0A83-42BC-B34A-59386EC10D15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857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9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4490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99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9038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39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0368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4595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7768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6896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3354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5239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3A2DE8-64C7-48A5-A239-D4D1062C5187}" type="datetimeFigureOut">
              <a:rPr lang="is-IS" smtClean="0"/>
              <a:t>6.11.2025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1D318D1-63F0-4E2B-9B7B-52AA43EF7B5E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68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466920"/>
            <a:ext cx="9458632" cy="2387600"/>
          </a:xfrm>
        </p:spPr>
        <p:txBody>
          <a:bodyPr>
            <a:normAutofit/>
          </a:bodyPr>
          <a:lstStyle/>
          <a:p>
            <a:r>
              <a:rPr lang="is-IS" sz="5400" dirty="0">
                <a:solidFill>
                  <a:schemeClr val="bg2">
                    <a:lumMod val="50000"/>
                  </a:schemeClr>
                </a:solidFill>
              </a:rPr>
              <a:t>Strandlínubreytingar á Suðurlandi</a:t>
            </a:r>
            <a:endParaRPr lang="en-GB"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2222602"/>
          </a:xfrm>
        </p:spPr>
        <p:txBody>
          <a:bodyPr>
            <a:normAutofit fontScale="55000" lnSpcReduction="20000"/>
          </a:bodyPr>
          <a:lstStyle/>
          <a:p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Ingibjörg Jónsdóttir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og Aleksandra Kallaur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</a:t>
            </a:r>
            <a:endParaRPr lang="is-IS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70000"/>
              </a:lnSpc>
            </a:pP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Jón Viðar Sigurðsson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Sigurður Sigurðarson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Bryndís Tryggvadóttir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Ingunn Erna Jónsdóttir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Áslaug Geirsdóttir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Fanney Ósk Gísladóttir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4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Gunnar Guðmundsson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5</a:t>
            </a:r>
            <a:r>
              <a:rPr lang="is-IS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Jóhannes Marteinn Jóhannsson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6</a:t>
            </a:r>
            <a:endParaRPr lang="is-IS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70000"/>
              </a:lnSpc>
            </a:pPr>
            <a:r>
              <a:rPr lang="is-IS" b="1" i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</a:t>
            </a:r>
            <a:r>
              <a:rPr lang="is-IS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Háskóli Íslands, </a:t>
            </a:r>
            <a:r>
              <a:rPr lang="is-IS" b="1" i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</a:t>
            </a:r>
            <a:r>
              <a:rPr lang="is-IS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Elkem Ísland, </a:t>
            </a:r>
            <a:r>
              <a:rPr lang="is-IS" b="1" i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</a:t>
            </a:r>
            <a:r>
              <a:rPr lang="is-IS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Vegagerðin, </a:t>
            </a:r>
            <a:r>
              <a:rPr lang="is-IS" b="1" i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4</a:t>
            </a:r>
            <a:r>
              <a:rPr lang="is-IS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Landbúnaðarháskóli Íslands, </a:t>
            </a:r>
            <a:r>
              <a:rPr lang="is-IS" b="1" i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5</a:t>
            </a:r>
            <a:r>
              <a:rPr lang="is-IS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Veðurstofa Íslands, </a:t>
            </a:r>
            <a:r>
              <a:rPr lang="is-IS" b="1" baseline="30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6</a:t>
            </a:r>
            <a:r>
              <a:rPr lang="is-IS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Katla Jarðvangur</a:t>
            </a:r>
            <a:endParaRPr lang="is-IS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9A088A-D074-6970-74B3-B9AFA949627A}"/>
              </a:ext>
            </a:extLst>
          </p:cNvPr>
          <p:cNvSpPr txBox="1"/>
          <p:nvPr/>
        </p:nvSpPr>
        <p:spPr>
          <a:xfrm>
            <a:off x="1612490" y="924232"/>
            <a:ext cx="370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Rannsóknaráðstefna Vegagerðarinnar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7. nóvember 2025</a:t>
            </a:r>
          </a:p>
        </p:txBody>
      </p:sp>
    </p:spTree>
    <p:extLst>
      <p:ext uri="{BB962C8B-B14F-4D97-AF65-F5344CB8AC3E}">
        <p14:creationId xmlns:p14="http://schemas.microsoft.com/office/powerpoint/2010/main" val="2814659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A7280DA-87EA-4586-8363-0E681DDB0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44D32-7E57-4560-A1F9-78DACBC3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C10E55-DD22-414D-96C8-AF83F3665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EEC4A-179F-2C6A-B645-F81F5262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Jökulhlaup úr Fossadal í Esjufjöllum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598E68F-7A0D-4F98-364E-AB8A9800FF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564" r="4310" b="-2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73A6AE-BB40-0559-59FD-DAB07895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1601" y="2198914"/>
            <a:ext cx="6368142" cy="3670180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r>
              <a:rPr lang="is-IS" noProof="0" dirty="0">
                <a:solidFill>
                  <a:schemeClr val="bg2">
                    <a:lumMod val="50000"/>
                  </a:schemeClr>
                </a:solidFill>
              </a:rPr>
              <a:t>Fyrst vart við ummerki um hlaup sumarið 2023</a:t>
            </a:r>
          </a:p>
          <a:p>
            <a:r>
              <a:rPr lang="is-IS" noProof="0" dirty="0">
                <a:solidFill>
                  <a:schemeClr val="bg2">
                    <a:lumMod val="50000"/>
                  </a:schemeClr>
                </a:solidFill>
              </a:rPr>
              <a:t>Jón Viðar Sigurðsson og félagar</a:t>
            </a:r>
          </a:p>
          <a:p>
            <a:r>
              <a:rPr lang="is-IS" noProof="0" dirty="0">
                <a:solidFill>
                  <a:schemeClr val="bg2">
                    <a:lumMod val="50000"/>
                  </a:schemeClr>
                </a:solidFill>
              </a:rPr>
              <a:t>Í kjölfarið voru pantaðar loftmyndir frá Loftmyndum ehf.</a:t>
            </a:r>
          </a:p>
          <a:p>
            <a:r>
              <a:rPr lang="is-IS" noProof="0" dirty="0">
                <a:solidFill>
                  <a:schemeClr val="bg2">
                    <a:lumMod val="50000"/>
                  </a:schemeClr>
                </a:solidFill>
              </a:rPr>
              <a:t>Þar með eru til myndgögn og landlíkön af dalnum.</a:t>
            </a:r>
          </a:p>
          <a:p>
            <a:r>
              <a:rPr lang="is-IS" noProof="0" dirty="0">
                <a:solidFill>
                  <a:schemeClr val="bg2">
                    <a:lumMod val="50000"/>
                  </a:schemeClr>
                </a:solidFill>
              </a:rPr>
              <a:t>Áfram fylgst með fyllingu lónsins – sumarið 2025 orðið fullt.</a:t>
            </a:r>
          </a:p>
          <a:p>
            <a:r>
              <a:rPr lang="is-IS" noProof="0" dirty="0">
                <a:solidFill>
                  <a:schemeClr val="bg2">
                    <a:lumMod val="50000"/>
                  </a:schemeClr>
                </a:solidFill>
              </a:rPr>
              <a:t>Farið með hikmyndavél (time lapse camera) í dalinn.</a:t>
            </a: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Tæmingin náðist á myndir, og nú hægt að tengja atburðinn við óróamælingar í Káraskeri og vatnshæðarmælingar í Jökulsárlóni og tímasetja ferlið nokkuð nákvæmlega.</a:t>
            </a:r>
            <a:endParaRPr lang="is-IS" noProof="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Myndunar- og hlaupsaga lónsins könnuð.</a:t>
            </a:r>
            <a:endParaRPr lang="is-IS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0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8779204-E5D2-4657-B0D3-E77364C3A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2599F1-A442-4AEE-BCB7-1C5C6A785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43A5ED-3136-4223-BF40-988E9F56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6748E2-1414-45C6-81ED-B2E62DD73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lue and white calendar with black text&#10;&#10;AI-generated content may be incorrect.">
            <a:extLst>
              <a:ext uri="{FF2B5EF4-FFF2-40B4-BE49-F238E27FC236}">
                <a16:creationId xmlns:a16="http://schemas.microsoft.com/office/drawing/2014/main" id="{B8214630-0DC8-280B-A08E-DA6C73E891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0" y="243708"/>
            <a:ext cx="5451627" cy="245323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7E4852-2A91-42C1-8C75-34DF3751E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collage of a glacier&#10;&#10;AI-generated content may be incorrect.">
            <a:extLst>
              <a:ext uri="{FF2B5EF4-FFF2-40B4-BE49-F238E27FC236}">
                <a16:creationId xmlns:a16="http://schemas.microsoft.com/office/drawing/2014/main" id="{2736BCC4-3343-91BB-BDA4-F792E164F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43" y="1995778"/>
            <a:ext cx="7227252" cy="4180043"/>
          </a:xfr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308465-3CAC-4219-A8D5-368A1CFCA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532E4-FF18-4707-B987-B543B1B7F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4F58-0FAA-927C-6303-DCCE9FB253E3}"/>
              </a:ext>
            </a:extLst>
          </p:cNvPr>
          <p:cNvSpPr txBox="1"/>
          <p:nvPr/>
        </p:nvSpPr>
        <p:spPr>
          <a:xfrm>
            <a:off x="2869473" y="2394092"/>
            <a:ext cx="180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 63 000 000 m</a:t>
            </a:r>
            <a:r>
              <a:rPr lang="en-US" baseline="300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56EE8B-C645-3F0D-DB6B-8538AD2C233C}"/>
              </a:ext>
            </a:extLst>
          </p:cNvPr>
          <p:cNvSpPr txBox="1"/>
          <p:nvPr/>
        </p:nvSpPr>
        <p:spPr>
          <a:xfrm>
            <a:off x="429497" y="3003624"/>
            <a:ext cx="415511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Einnig til sem myndskeið.</a:t>
            </a:r>
          </a:p>
          <a:p>
            <a:endParaRPr lang="en-US" dirty="0"/>
          </a:p>
          <a:p>
            <a:r>
              <a:rPr lang="is-IS" noProof="0" dirty="0"/>
              <a:t>Líklegt að þessi hlaup haldi áfram</a:t>
            </a:r>
          </a:p>
          <a:p>
            <a:r>
              <a:rPr lang="is-IS" noProof="0" dirty="0"/>
              <a:t>amk næstu áratugina, en nú hægt </a:t>
            </a:r>
          </a:p>
          <a:p>
            <a:r>
              <a:rPr lang="is-IS" noProof="0" dirty="0"/>
              <a:t>að vakta þetta nokkuð ítarlega.</a:t>
            </a:r>
          </a:p>
          <a:p>
            <a:endParaRPr lang="is-IS" noProof="0" dirty="0"/>
          </a:p>
          <a:p>
            <a:r>
              <a:rPr lang="is-IS" noProof="0" dirty="0"/>
              <a:t>Jökulsárlón er góður “dempunarstaður”</a:t>
            </a:r>
          </a:p>
          <a:p>
            <a:r>
              <a:rPr lang="is-IS" noProof="0" dirty="0"/>
              <a:t>þannig að ólíklegt er að hlaupin valdi</a:t>
            </a:r>
          </a:p>
          <a:p>
            <a:r>
              <a:rPr lang="is-IS" noProof="0" dirty="0"/>
              <a:t>miklum vandkvæðum.</a:t>
            </a:r>
          </a:p>
          <a:p>
            <a:endParaRPr lang="is-IS" dirty="0"/>
          </a:p>
          <a:p>
            <a:r>
              <a:rPr lang="is-IS" sz="1600" i="1" noProof="0" dirty="0"/>
              <a:t>Það þyrfti að endurskoða botnkort Jökulsárlóns</a:t>
            </a:r>
            <a:r>
              <a:rPr lang="is-IS" noProof="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5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 dirty="0">
                <a:solidFill>
                  <a:schemeClr val="bg2">
                    <a:lumMod val="50000"/>
                  </a:schemeClr>
                </a:solidFill>
              </a:rPr>
              <a:t>Næstu skref í verkefninu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Sandflutningsgeta reiknuð fyrir lengra tímabil.</a:t>
            </a:r>
          </a:p>
          <a:p>
            <a:endParaRPr lang="is-I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Rúmmálsútreikningar gerðir fyrir svæðið frá Þjórsá að Markarfljóti.</a:t>
            </a:r>
          </a:p>
          <a:p>
            <a:endParaRPr lang="is-I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Strandlínusögunni haldið við með nýlegum gögnum og nýskönnuðum eldri loftmyndum.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pPr algn="ctr"/>
            <a:r>
              <a:rPr lang="is-IS" sz="3200" dirty="0">
                <a:solidFill>
                  <a:schemeClr val="bg2">
                    <a:lumMod val="50000"/>
                  </a:schemeClr>
                </a:solidFill>
                <a:latin typeface="Viner Hand ITC" panose="03070502030502020203" pitchFamily="66" charset="0"/>
              </a:rPr>
              <a:t>Kærar þakkir fyrir áheyrnina!</a:t>
            </a:r>
            <a:endParaRPr lang="en-GB" sz="3200" dirty="0">
              <a:solidFill>
                <a:schemeClr val="bg2">
                  <a:lumMod val="50000"/>
                </a:schemeClr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7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Kortlagningin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Breytingar frá 1903 og til okkar dags.</a:t>
            </a: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Hvaða gögn voru notuð til grundvallar?</a:t>
            </a:r>
          </a:p>
          <a:p>
            <a:endParaRPr lang="is-I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Herforingjaráðskort og uppfærslur, IS50V kortagrunnur natt.is</a:t>
            </a: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Loftmyndir: Loftmyndir ehf. Náttúrufræðistofnun, Samsýn, ESRI</a:t>
            </a:r>
          </a:p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Gervitunglamyndir: LANDSAT, SPOT, SENTINEL, MAXAR ofl.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8DB4F-5C0A-1CAD-74F1-C107CBD0E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398" y="-363794"/>
            <a:ext cx="5080072" cy="4692580"/>
          </a:xfrm>
          <a:prstGeom prst="rect">
            <a:avLst/>
          </a:prstGeom>
          <a:effectLst>
            <a:softEdge rad="647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39DBF0-07F9-BF4E-58C7-9CBF6C89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441" y="4535482"/>
            <a:ext cx="5707117" cy="2222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029BB-6CC2-B7D3-AE05-93B89EBD61D7}"/>
              </a:ext>
            </a:extLst>
          </p:cNvPr>
          <p:cNvSpPr txBox="1"/>
          <p:nvPr/>
        </p:nvSpPr>
        <p:spPr>
          <a:xfrm>
            <a:off x="9268445" y="4437160"/>
            <a:ext cx="2045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Mismikil staðupplausn</a:t>
            </a:r>
          </a:p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og tímaupplausn</a:t>
            </a:r>
          </a:p>
        </p:txBody>
      </p:sp>
    </p:spTree>
    <p:extLst>
      <p:ext uri="{BB962C8B-B14F-4D97-AF65-F5344CB8AC3E}">
        <p14:creationId xmlns:p14="http://schemas.microsoft.com/office/powerpoint/2010/main" val="130797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Sandflutningsgeta vs kortlagning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Sandflutningsgeta (2000-2022) var reiknuð út frá líkingu Kamphuis og borin saman við mælingar á strandlínubreytingum á 21. öld.</a:t>
            </a:r>
          </a:p>
          <a:p>
            <a:pPr marL="0" indent="0">
              <a:buNone/>
            </a:pPr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Byggt var á endurreiknuðum ölduhæðargögnum og upplýsingum um stefnu og halla strandar í fjölda þversniða meðfram ströndinni</a:t>
            </a:r>
          </a:p>
          <a:p>
            <a:pPr marL="0" indent="0">
              <a:buNone/>
            </a:pPr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Meistaraverkefni Aleksandra Kallaur við jarðvísindadeild Háskóla Íslands í þéttu samstarfi við sérfræðinga Vegagerðarinnar.</a:t>
            </a:r>
          </a:p>
          <a:p>
            <a:endParaRPr lang="is-IS" dirty="0"/>
          </a:p>
          <a:p>
            <a:endParaRPr lang="is-I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45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A62F-132A-1081-F373-C74915907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23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Results: Coastal changes</a:t>
            </a:r>
            <a:endParaRPr lang="is-I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 descr="A map of the ocean&#10;&#10;AI-generated content may be incorrect.">
            <a:extLst>
              <a:ext uri="{FF2B5EF4-FFF2-40B4-BE49-F238E27FC236}">
                <a16:creationId xmlns:a16="http://schemas.microsoft.com/office/drawing/2014/main" id="{5F8D906D-D69E-959D-8924-7AA2CF1F0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8" y="1468877"/>
            <a:ext cx="11476260" cy="4250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957056-FA99-8FAA-8758-3D08E3FFCBC2}"/>
              </a:ext>
            </a:extLst>
          </p:cNvPr>
          <p:cNvSpPr txBox="1"/>
          <p:nvPr/>
        </p:nvSpPr>
        <p:spPr>
          <a:xfrm>
            <a:off x="10204312" y="4737062"/>
            <a:ext cx="14299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erosion</a:t>
            </a:r>
          </a:p>
          <a:p>
            <a:r>
              <a:rPr lang="en-US" sz="1200" dirty="0"/>
              <a:t>little changes</a:t>
            </a:r>
          </a:p>
          <a:p>
            <a:r>
              <a:rPr lang="en-US" sz="1200" dirty="0"/>
              <a:t>accretion</a:t>
            </a:r>
          </a:p>
          <a:p>
            <a:r>
              <a:rPr lang="en-US" sz="1200" dirty="0"/>
              <a:t>varied conditions</a:t>
            </a:r>
            <a:endParaRPr lang="is-IS" sz="1200" dirty="0"/>
          </a:p>
        </p:txBody>
      </p:sp>
    </p:spTree>
    <p:extLst>
      <p:ext uri="{BB962C8B-B14F-4D97-AF65-F5344CB8AC3E}">
        <p14:creationId xmlns:p14="http://schemas.microsoft.com/office/powerpoint/2010/main" val="237217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541C59D-E315-9618-1CBF-971469951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47" y="0"/>
            <a:ext cx="87445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DC26B-9619-C810-F771-B2DA39D5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822" y="141390"/>
            <a:ext cx="3583022" cy="94811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Results: Capacity</a:t>
            </a:r>
            <a:endParaRPr lang="is-IS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60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AF7E-D5B6-07D4-B156-4DB36082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71" y="17136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Discussion</a:t>
            </a:r>
            <a:endParaRPr lang="is-I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4F64C42-73CC-4460-DC3E-FB8FC13D6F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40465" y="1762189"/>
            <a:ext cx="107110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s-IS" altLang="is-IS" sz="24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Best model-data agreement is in the westernmost and middle section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s-IS" altLang="is-IS" sz="24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          - overestimation in transport the area from Þorlákshöfn to Eyrarbakki likely due to rocky coastline with limited sediment availability.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67E65-E4CE-301C-02DA-E4CDEE76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52" y="3586676"/>
            <a:ext cx="8164475" cy="2532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E05781-40E1-9D3D-DD48-D67E8429D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27" y="2669089"/>
            <a:ext cx="3046407" cy="22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2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5DDBEF-E68A-CF58-6BF3-F9421056C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80" y="2207993"/>
            <a:ext cx="7883620" cy="351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65834-200F-DC4E-EAB7-1CEE010676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684"/>
          <a:stretch>
            <a:fillRect/>
          </a:stretch>
        </p:blipFill>
        <p:spPr>
          <a:xfrm>
            <a:off x="5120126" y="872324"/>
            <a:ext cx="5392394" cy="18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9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2030A-69E0-CB92-15A2-73B490650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849A-7C60-8356-5EE0-12D04A3E2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71" y="17136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Discussion</a:t>
            </a:r>
            <a:endParaRPr lang="is-I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C13EFA-7736-1E14-42F1-C5BFC159F8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40465" y="1778191"/>
            <a:ext cx="107110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is-IS" sz="2400" dirty="0">
                <a:solidFill>
                  <a:schemeClr val="bg2">
                    <a:lumMod val="50000"/>
                  </a:schemeClr>
                </a:solidFill>
              </a:rPr>
              <a:t>Eastern section: observed erosion exceeds model estimates – possibly due to fluvio-glacial processes like glacial river discharge and jökulhlaups from Vatnajökull.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is-IS" altLang="is-I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A0932C-8DAB-1DD1-4E5A-17C033F0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28" y="3429000"/>
            <a:ext cx="8112542" cy="2669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A2EAC-5590-15FF-F31B-41D40EB73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553" y="2528040"/>
            <a:ext cx="3262519" cy="22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1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4C9F2-6ECC-91B7-4D2A-A9F8AC52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C70695-5467-153B-9F16-D6591B39A5F5}"/>
              </a:ext>
            </a:extLst>
          </p:cNvPr>
          <p:cNvSpPr txBox="1"/>
          <p:nvPr/>
        </p:nvSpPr>
        <p:spPr>
          <a:xfrm>
            <a:off x="581557" y="202112"/>
            <a:ext cx="11186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s-IS" altLang="is-IS" sz="24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Year 2010: lowest transport – possibly influenced by Eyjafjallajökull eruption</a:t>
            </a:r>
            <a:r>
              <a:rPr lang="is-IS" altLang="is-IS" sz="2400" dirty="0">
                <a:solidFill>
                  <a:schemeClr val="bg2">
                    <a:lumMod val="50000"/>
                  </a:schemeClr>
                </a:solidFill>
              </a:rPr>
              <a:t>, a </a:t>
            </a:r>
            <a:r>
              <a:rPr kumimoji="0" lang="is-IS" altLang="is-IS" sz="24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subsequent jökulhlaup and altered wave patterns.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s-IS" altLang="is-IS" sz="24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Year 2015: highest transport – linked to stormy winter and highest average wind speeds since 1993.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78E536-B799-30C3-4478-CAB28CC910C7}"/>
              </a:ext>
            </a:extLst>
          </p:cNvPr>
          <p:cNvGrpSpPr/>
          <p:nvPr/>
        </p:nvGrpSpPr>
        <p:grpSpPr>
          <a:xfrm>
            <a:off x="881817" y="1930856"/>
            <a:ext cx="10585679" cy="4266264"/>
            <a:chOff x="869050" y="2501127"/>
            <a:chExt cx="10585679" cy="42662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8D54F5-A59F-CDEB-529A-810FBA6E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050" y="2619375"/>
              <a:ext cx="3131450" cy="38671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7AC52C-CBF7-DB5B-EF59-CF687BF6E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500" y="2895343"/>
              <a:ext cx="3486637" cy="36007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C0F3E5-F53F-FE79-2A16-E36480E0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7137" y="2895343"/>
              <a:ext cx="3362794" cy="35623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F9DB17-995C-2B50-2E40-7A304F721A58}"/>
                </a:ext>
              </a:extLst>
            </p:cNvPr>
            <p:cNvSpPr txBox="1"/>
            <p:nvPr/>
          </p:nvSpPr>
          <p:spPr>
            <a:xfrm rot="5400000">
              <a:off x="10428501" y="4025477"/>
              <a:ext cx="12121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/>
                <a:t>thousand m</a:t>
              </a:r>
              <a:r>
                <a:rPr lang="is-IS" sz="1100" dirty="0"/>
                <a:t>3</a:t>
              </a:r>
              <a:endParaRPr lang="is-I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EF38DC-A30B-86C5-1524-030A8F360DCF}"/>
                </a:ext>
              </a:extLst>
            </p:cNvPr>
            <p:cNvSpPr txBox="1"/>
            <p:nvPr/>
          </p:nvSpPr>
          <p:spPr>
            <a:xfrm>
              <a:off x="10849931" y="2644259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/>
                <a:t>7500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479E58-60C6-71A0-FE15-DE0D6ACC948C}"/>
                </a:ext>
              </a:extLst>
            </p:cNvPr>
            <p:cNvSpPr txBox="1"/>
            <p:nvPr/>
          </p:nvSpPr>
          <p:spPr>
            <a:xfrm>
              <a:off x="10824428" y="6244171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/>
                <a:t>-2500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76A2BC-598F-4E02-899E-5D883F4912F3}"/>
                </a:ext>
              </a:extLst>
            </p:cNvPr>
            <p:cNvSpPr txBox="1"/>
            <p:nvPr/>
          </p:nvSpPr>
          <p:spPr>
            <a:xfrm>
              <a:off x="5321389" y="2501127"/>
              <a:ext cx="12854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600" dirty="0"/>
                <a:t>Points 25-36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FA54D0-F28F-1568-75C3-9819A191A5EA}"/>
                </a:ext>
              </a:extLst>
            </p:cNvPr>
            <p:cNvSpPr txBox="1"/>
            <p:nvPr/>
          </p:nvSpPr>
          <p:spPr>
            <a:xfrm>
              <a:off x="2028678" y="6398059"/>
              <a:ext cx="964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/>
                <a:t>Dataset</a:t>
              </a:r>
              <a:r>
                <a:rPr lang="is-IS" dirty="0"/>
                <a:t> </a:t>
              </a:r>
              <a:r>
                <a:rPr lang="is-IS" sz="1400" dirty="0"/>
                <a:t>1</a:t>
              </a:r>
              <a:endParaRPr lang="is-I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C45D-5E5C-1F7C-FCBA-0B39D918E68B}"/>
                </a:ext>
              </a:extLst>
            </p:cNvPr>
            <p:cNvSpPr txBox="1"/>
            <p:nvPr/>
          </p:nvSpPr>
          <p:spPr>
            <a:xfrm>
              <a:off x="5613783" y="6381031"/>
              <a:ext cx="964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/>
                <a:t>Dataset</a:t>
              </a:r>
              <a:r>
                <a:rPr lang="is-IS" dirty="0"/>
                <a:t> </a:t>
              </a:r>
              <a:r>
                <a:rPr lang="is-IS" sz="1400" dirty="0"/>
                <a:t>2</a:t>
              </a:r>
              <a:endParaRPr lang="is-I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FA5264-3611-3B02-0EEA-BE6A38E7F896}"/>
                </a:ext>
              </a:extLst>
            </p:cNvPr>
            <p:cNvSpPr txBox="1"/>
            <p:nvPr/>
          </p:nvSpPr>
          <p:spPr>
            <a:xfrm>
              <a:off x="8809646" y="6364317"/>
              <a:ext cx="964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/>
                <a:t>Dataset</a:t>
              </a:r>
              <a:r>
                <a:rPr lang="is-IS" dirty="0"/>
                <a:t> </a:t>
              </a:r>
              <a:r>
                <a:rPr lang="is-IS" sz="1400" dirty="0"/>
                <a:t>3</a:t>
              </a:r>
              <a:endParaRPr lang="is-I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076569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DCE8F54C16D4FB80692C53003E2DF" ma:contentTypeVersion="15" ma:contentTypeDescription="Create a new document." ma:contentTypeScope="" ma:versionID="9cb375c27e4f4ca6460fa26840d63082">
  <xsd:schema xmlns:xsd="http://www.w3.org/2001/XMLSchema" xmlns:xs="http://www.w3.org/2001/XMLSchema" xmlns:p="http://schemas.microsoft.com/office/2006/metadata/properties" xmlns:ns2="532211cb-d115-414d-a826-29cdf5de1b98" xmlns:ns3="187dcbef-0285-4f6c-9c77-e48a87619dda" targetNamespace="http://schemas.microsoft.com/office/2006/metadata/properties" ma:root="true" ma:fieldsID="5845db6f9720e2bd97fab1e02651fa54" ns2:_="" ns3:_="">
    <xsd:import namespace="532211cb-d115-414d-a826-29cdf5de1b98"/>
    <xsd:import namespace="187dcbef-0285-4f6c-9c77-e48a87619d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211cb-d115-414d-a826-29cdf5de1b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4970455-bdf1-4299-8c3c-b3ce243de7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dcbef-0285-4f6c-9c77-e48a87619dd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2705a94-d829-4150-8d59-c0f27bb134fa}" ma:internalName="TaxCatchAll" ma:showField="CatchAllData" ma:web="187dcbef-0285-4f6c-9c77-e48a87619d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2211cb-d115-414d-a826-29cdf5de1b98">
      <Terms xmlns="http://schemas.microsoft.com/office/infopath/2007/PartnerControls"/>
    </lcf76f155ced4ddcb4097134ff3c332f>
    <TaxCatchAll xmlns="187dcbef-0285-4f6c-9c77-e48a87619dda" xsi:nil="true"/>
  </documentManagement>
</p:properties>
</file>

<file path=customXml/itemProps1.xml><?xml version="1.0" encoding="utf-8"?>
<ds:datastoreItem xmlns:ds="http://schemas.openxmlformats.org/officeDocument/2006/customXml" ds:itemID="{8188CBA2-52B9-417E-892A-55099C45EE82}"/>
</file>

<file path=customXml/itemProps2.xml><?xml version="1.0" encoding="utf-8"?>
<ds:datastoreItem xmlns:ds="http://schemas.openxmlformats.org/officeDocument/2006/customXml" ds:itemID="{03ECDD35-4B3C-4A0C-80AE-1B6D4ECF47A8}"/>
</file>

<file path=customXml/itemProps3.xml><?xml version="1.0" encoding="utf-8"?>
<ds:datastoreItem xmlns:ds="http://schemas.openxmlformats.org/officeDocument/2006/customXml" ds:itemID="{A8E0F521-06A0-4EA1-BB8D-27AD8390A23B}"/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261</TotalTime>
  <Words>461</Words>
  <Application>Microsoft Office PowerPoint</Application>
  <PresentationFormat>Widescreen</PresentationFormat>
  <Paragraphs>73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Calibri</vt:lpstr>
      <vt:lpstr>Calibri Light</vt:lpstr>
      <vt:lpstr>Viner Hand ITC</vt:lpstr>
      <vt:lpstr>Retrospect</vt:lpstr>
      <vt:lpstr>Strandlínubreytingar á Suðurlandi</vt:lpstr>
      <vt:lpstr>Kortlagningin</vt:lpstr>
      <vt:lpstr>Sandflutningsgeta vs kortlagning</vt:lpstr>
      <vt:lpstr>Results: Coastal changes</vt:lpstr>
      <vt:lpstr>Results: Capacity</vt:lpstr>
      <vt:lpstr>Discussion</vt:lpstr>
      <vt:lpstr>PowerPoint Presentation</vt:lpstr>
      <vt:lpstr>Discussion</vt:lpstr>
      <vt:lpstr>PowerPoint Presentation</vt:lpstr>
      <vt:lpstr>Jökulhlaup úr Fossadal í Esjufjöllum</vt:lpstr>
      <vt:lpstr>PowerPoint Presentation</vt:lpstr>
      <vt:lpstr>Næstu skref í verkefninu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Strandlínubreytingar á Suðurlandi</dc:title>
  <dc:creator>Aleksandra Kallaur - HI</dc:creator>
  <cp:lastModifiedBy>Ingibjörg Jónsdóttir - HI</cp:lastModifiedBy>
  <cp:revision>6</cp:revision>
  <dcterms:created xsi:type="dcterms:W3CDTF">2025-11-06T13:06:31Z</dcterms:created>
  <dcterms:modified xsi:type="dcterms:W3CDTF">2025-11-06T23:36:13Z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0x010100C63DCE8F54C16D4FB80692C53003E2DF</vt:lpwstr>
  </property>
</Properties>
</file>